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75" r:id="rId7"/>
    <p:sldId id="262" r:id="rId8"/>
    <p:sldId id="276" r:id="rId9"/>
    <p:sldId id="259" r:id="rId10"/>
    <p:sldId id="263" r:id="rId11"/>
    <p:sldId id="264" r:id="rId12"/>
    <p:sldId id="266" r:id="rId13"/>
    <p:sldId id="265" r:id="rId14"/>
    <p:sldId id="267" r:id="rId15"/>
    <p:sldId id="268" r:id="rId16"/>
    <p:sldId id="269" r:id="rId17"/>
    <p:sldId id="277" r:id="rId18"/>
    <p:sldId id="270" r:id="rId19"/>
    <p:sldId id="271" r:id="rId20"/>
    <p:sldId id="272" r:id="rId21"/>
    <p:sldId id="273" r:id="rId22"/>
    <p:sldId id="274" r:id="rId23"/>
    <p:sldId id="278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39" y="7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49B7-F3D9-4F75-A0FF-C8FB74C6B006}" type="datetimeFigureOut">
              <a:rPr lang="it-IT" smtClean="0"/>
              <a:pPr/>
              <a:t>21/12/2020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84C5-E4FD-460D-AAEE-DBC948DEC6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49B7-F3D9-4F75-A0FF-C8FB74C6B006}" type="datetimeFigureOut">
              <a:rPr lang="it-IT" smtClean="0"/>
              <a:pPr/>
              <a:t>21/12/2020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84C5-E4FD-460D-AAEE-DBC948DEC6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49B7-F3D9-4F75-A0FF-C8FB74C6B006}" type="datetimeFigureOut">
              <a:rPr lang="it-IT" smtClean="0"/>
              <a:pPr/>
              <a:t>21/12/2020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84C5-E4FD-460D-AAEE-DBC948DEC6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49B7-F3D9-4F75-A0FF-C8FB74C6B006}" type="datetimeFigureOut">
              <a:rPr lang="it-IT" smtClean="0"/>
              <a:pPr/>
              <a:t>21/12/2020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84C5-E4FD-460D-AAEE-DBC948DEC6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49B7-F3D9-4F75-A0FF-C8FB74C6B006}" type="datetimeFigureOut">
              <a:rPr lang="it-IT" smtClean="0"/>
              <a:pPr/>
              <a:t>21/12/2020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84C5-E4FD-460D-AAEE-DBC948DEC6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49B7-F3D9-4F75-A0FF-C8FB74C6B006}" type="datetimeFigureOut">
              <a:rPr lang="it-IT" smtClean="0"/>
              <a:pPr/>
              <a:t>21/12/2020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84C5-E4FD-460D-AAEE-DBC948DEC6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49B7-F3D9-4F75-A0FF-C8FB74C6B006}" type="datetimeFigureOut">
              <a:rPr lang="it-IT" smtClean="0"/>
              <a:pPr/>
              <a:t>21/12/2020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84C5-E4FD-460D-AAEE-DBC948DEC6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49B7-F3D9-4F75-A0FF-C8FB74C6B006}" type="datetimeFigureOut">
              <a:rPr lang="it-IT" smtClean="0"/>
              <a:pPr/>
              <a:t>21/12/2020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84C5-E4FD-460D-AAEE-DBC948DEC6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49B7-F3D9-4F75-A0FF-C8FB74C6B006}" type="datetimeFigureOut">
              <a:rPr lang="it-IT" smtClean="0"/>
              <a:pPr/>
              <a:t>21/12/2020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84C5-E4FD-460D-AAEE-DBC948DEC6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49B7-F3D9-4F75-A0FF-C8FB74C6B006}" type="datetimeFigureOut">
              <a:rPr lang="it-IT" smtClean="0"/>
              <a:pPr/>
              <a:t>21/12/2020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84C5-E4FD-460D-AAEE-DBC948DEC6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49B7-F3D9-4F75-A0FF-C8FB74C6B006}" type="datetimeFigureOut">
              <a:rPr lang="it-IT" smtClean="0"/>
              <a:pPr/>
              <a:t>21/12/2020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84C5-E4FD-460D-AAEE-DBC948DEC6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F49B7-F3D9-4F75-A0FF-C8FB74C6B006}" type="datetimeFigureOut">
              <a:rPr lang="it-IT" smtClean="0"/>
              <a:pPr/>
              <a:t>21/12/2020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D84C5-E4FD-460D-AAEE-DBC948DEC65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nZvM7GGi_v0&amp;t=84s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sz="5400" b="1" dirty="0" smtClean="0"/>
              <a:t>L’ITALIA DOPO LA</a:t>
            </a:r>
            <a:br>
              <a:rPr lang="it-IT" sz="5400" b="1" dirty="0" smtClean="0"/>
            </a:br>
            <a:r>
              <a:rPr lang="it-IT" sz="5400" b="1" dirty="0" smtClean="0"/>
              <a:t>GRANDE GUERRA</a:t>
            </a:r>
            <a:endParaRPr lang="it-IT" sz="5400" b="1" dirty="0"/>
          </a:p>
        </p:txBody>
      </p:sp>
      <p:pic>
        <p:nvPicPr>
          <p:cNvPr id="1536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b="7272"/>
          <a:stretch>
            <a:fillRect/>
          </a:stretch>
        </p:blipFill>
        <p:spPr bwMode="auto">
          <a:xfrm>
            <a:off x="7000892" y="3857628"/>
            <a:ext cx="1922929" cy="2786082"/>
          </a:xfrm>
          <a:prstGeom prst="rect">
            <a:avLst/>
          </a:prstGeom>
          <a:noFill/>
        </p:spPr>
      </p:pic>
      <p:pic>
        <p:nvPicPr>
          <p:cNvPr id="15364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857628"/>
            <a:ext cx="2228865" cy="2786082"/>
          </a:xfrm>
          <a:prstGeom prst="rect">
            <a:avLst/>
          </a:prstGeom>
          <a:noFill/>
        </p:spPr>
      </p:pic>
      <p:pic>
        <p:nvPicPr>
          <p:cNvPr id="15366" name="Picture 6" descr="Visualizza immagine di 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857628"/>
            <a:ext cx="1824037" cy="2749805"/>
          </a:xfrm>
          <a:prstGeom prst="rect">
            <a:avLst/>
          </a:prstGeom>
          <a:noFill/>
        </p:spPr>
      </p:pic>
      <p:pic>
        <p:nvPicPr>
          <p:cNvPr id="15368" name="Picture 8" descr="Visualizza immagine di orig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857628"/>
            <a:ext cx="2002605" cy="2714644"/>
          </a:xfrm>
          <a:prstGeom prst="rect">
            <a:avLst/>
          </a:prstGeom>
          <a:noFill/>
        </p:spPr>
      </p:pic>
      <p:pic>
        <p:nvPicPr>
          <p:cNvPr id="15370" name="Picture 10" descr="Visualizza immagine di origi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285728"/>
            <a:ext cx="1612925" cy="2188077"/>
          </a:xfrm>
          <a:prstGeom prst="rect">
            <a:avLst/>
          </a:prstGeom>
          <a:noFill/>
        </p:spPr>
      </p:pic>
      <p:pic>
        <p:nvPicPr>
          <p:cNvPr id="15372" name="Picture 12" descr="Visualizza immagine di origi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357166"/>
            <a:ext cx="1660934" cy="2214578"/>
          </a:xfrm>
          <a:prstGeom prst="rect">
            <a:avLst/>
          </a:prstGeom>
          <a:noFill/>
        </p:spPr>
      </p:pic>
      <p:pic>
        <p:nvPicPr>
          <p:cNvPr id="15374" name="Picture 14" descr="Visualizza immagine di origin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357166"/>
            <a:ext cx="2251176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9144000" cy="6027539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OPERAI</a:t>
            </a:r>
            <a:r>
              <a:rPr lang="it-IT" dirty="0" smtClean="0"/>
              <a:t>: IDEA </a:t>
            </a:r>
            <a:r>
              <a:rPr lang="it-IT" dirty="0" err="1" smtClean="0"/>
              <a:t>DI</a:t>
            </a:r>
            <a:r>
              <a:rPr lang="it-IT" dirty="0" smtClean="0"/>
              <a:t> “</a:t>
            </a:r>
            <a:r>
              <a:rPr lang="it-IT" b="1" dirty="0" smtClean="0"/>
              <a:t>FARE COME IN RUSSIA</a:t>
            </a:r>
            <a:r>
              <a:rPr lang="it-IT" dirty="0" smtClean="0"/>
              <a:t>”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470025"/>
          </a:xfrm>
        </p:spPr>
        <p:txBody>
          <a:bodyPr>
            <a:normAutofit/>
          </a:bodyPr>
          <a:lstStyle/>
          <a:p>
            <a:r>
              <a:rPr lang="it-IT" dirty="0" smtClean="0"/>
              <a:t>1919-20</a:t>
            </a:r>
            <a:br>
              <a:rPr lang="it-IT" dirty="0" smtClean="0"/>
            </a:b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BIENNIO ROSSO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785786" y="357187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28662" y="428604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71472" y="2357430"/>
            <a:ext cx="80010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it-IT" sz="3600" dirty="0" smtClean="0"/>
              <a:t>Agitazioni, manifestazioni, scioperi e occupazioni delle fabbriche</a:t>
            </a:r>
          </a:p>
          <a:p>
            <a:pPr lvl="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it-IT" sz="3600" dirty="0" smtClean="0"/>
              <a:t> Soprattutto nelle grandi città (</a:t>
            </a:r>
            <a:r>
              <a:rPr lang="it-IT" sz="3600" dirty="0" err="1" smtClean="0"/>
              <a:t>MI</a:t>
            </a:r>
            <a:r>
              <a:rPr lang="it-IT" sz="3600" dirty="0" smtClean="0"/>
              <a:t>, TO)</a:t>
            </a:r>
          </a:p>
          <a:p>
            <a:pPr lvl="0" algn="just">
              <a:spcBef>
                <a:spcPct val="0"/>
              </a:spcBef>
              <a:defRPr/>
            </a:pPr>
            <a:endParaRPr lang="it-IT" sz="3600" dirty="0" smtClean="0"/>
          </a:p>
          <a:p>
            <a:pPr lvl="0" algn="ctr">
              <a:spcBef>
                <a:spcPct val="0"/>
              </a:spcBef>
              <a:defRPr/>
            </a:pPr>
            <a:r>
              <a:rPr lang="it-IT" sz="3600" b="1" dirty="0" smtClean="0"/>
              <a:t>CAOS SOCIALE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PANICO NELLA BORGHESIA</a:t>
            </a:r>
            <a:r>
              <a:rPr lang="it-IT" dirty="0" smtClean="0"/>
              <a:t>, NELLE GRANDI FAMIGLIE CAPITALISTICHE</a:t>
            </a:r>
            <a:endParaRPr lang="it-IT" dirty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785786" y="357187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28662" y="428604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0244" name="Picture 4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929066"/>
            <a:ext cx="523875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785786" y="357187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28662" y="428604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14348" y="642918"/>
            <a:ext cx="800105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3600" dirty="0" smtClean="0"/>
              <a:t>Ricerca dell’</a:t>
            </a:r>
            <a:r>
              <a:rPr lang="it-IT" sz="3600" b="1" u="sng" dirty="0" smtClean="0"/>
              <a:t>APPOGGIO DEL PSI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286380" y="1643050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it-IT" sz="3600" i="1" dirty="0" smtClean="0"/>
              <a:t>Cosa fa il PSI?</a:t>
            </a:r>
          </a:p>
          <a:p>
            <a:pPr lvl="0" algn="r">
              <a:spcBef>
                <a:spcPct val="0"/>
              </a:spcBef>
              <a:defRPr/>
            </a:pPr>
            <a:r>
              <a:rPr lang="it-IT" sz="3600" i="1" dirty="0" smtClean="0"/>
              <a:t>Niente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14348" y="3000372"/>
            <a:ext cx="2714644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3600" dirty="0" smtClean="0"/>
              <a:t>Grande delusione tra gli operai italiani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000628" y="4214818"/>
            <a:ext cx="3071834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3600" dirty="0" smtClean="0"/>
              <a:t>Spaccatura interna al partito</a:t>
            </a:r>
          </a:p>
        </p:txBody>
      </p:sp>
      <p:cxnSp>
        <p:nvCxnSpPr>
          <p:cNvPr id="11" name="Connettore 2 10"/>
          <p:cNvCxnSpPr/>
          <p:nvPr/>
        </p:nvCxnSpPr>
        <p:spPr>
          <a:xfrm rot="10800000" flipV="1">
            <a:off x="3428992" y="2357430"/>
            <a:ext cx="2214578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rot="5400000">
            <a:off x="4822033" y="3107529"/>
            <a:ext cx="178595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785786" y="357187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28662" y="428604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14348" y="642918"/>
            <a:ext cx="800105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it-IT" sz="3600" b="1" dirty="0" smtClean="0"/>
              <a:t>1921</a:t>
            </a:r>
            <a:r>
              <a:rPr lang="it-IT" sz="3600" dirty="0" smtClean="0"/>
              <a:t>, Livorno: nasce il </a:t>
            </a:r>
            <a:r>
              <a:rPr lang="it-IT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PCI</a:t>
            </a:r>
            <a:r>
              <a:rPr lang="it-IT" sz="3600" dirty="0" smtClean="0"/>
              <a:t> </a:t>
            </a:r>
          </a:p>
          <a:p>
            <a:pPr lvl="0" algn="just">
              <a:spcBef>
                <a:spcPct val="0"/>
              </a:spcBef>
              <a:defRPr/>
            </a:pPr>
            <a:endParaRPr lang="it-IT" sz="3600" dirty="0" smtClean="0"/>
          </a:p>
          <a:p>
            <a:pPr lvl="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it-IT" sz="3600" dirty="0" smtClean="0"/>
              <a:t> </a:t>
            </a:r>
            <a:r>
              <a:rPr lang="it-IT" sz="3600" b="1" dirty="0" smtClean="0"/>
              <a:t>GRAMSCI</a:t>
            </a:r>
            <a:r>
              <a:rPr lang="it-IT" sz="3600" dirty="0" smtClean="0"/>
              <a:t>, </a:t>
            </a:r>
            <a:r>
              <a:rPr lang="it-IT" sz="3600" dirty="0" err="1" smtClean="0"/>
              <a:t>Bordiga…</a:t>
            </a:r>
            <a:r>
              <a:rPr lang="it-IT" sz="3600" dirty="0" smtClean="0"/>
              <a:t> si separano dal PSI moderato (Turati, Matteotti, Saragat, </a:t>
            </a:r>
            <a:r>
              <a:rPr lang="it-IT" sz="3600" dirty="0" err="1" smtClean="0"/>
              <a:t>Pertini…</a:t>
            </a:r>
            <a:r>
              <a:rPr lang="it-IT" sz="3600" dirty="0" smtClean="0"/>
              <a:t>)</a:t>
            </a:r>
          </a:p>
        </p:txBody>
      </p:sp>
      <p:pic>
        <p:nvPicPr>
          <p:cNvPr id="819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000504"/>
            <a:ext cx="1962948" cy="2445506"/>
          </a:xfrm>
          <a:prstGeom prst="rect">
            <a:avLst/>
          </a:prstGeom>
          <a:noFill/>
        </p:spPr>
      </p:pic>
      <p:pic>
        <p:nvPicPr>
          <p:cNvPr id="8196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000504"/>
            <a:ext cx="2095500" cy="2447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785786" y="357187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28662" y="428604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14348" y="642918"/>
            <a:ext cx="8001056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it-IT" sz="3600" dirty="0" smtClean="0"/>
              <a:t>Nasce un </a:t>
            </a:r>
            <a:r>
              <a:rPr lang="it-IT" sz="3600" b="1" dirty="0" smtClean="0"/>
              <a:t>altro partito di massa </a:t>
            </a:r>
            <a:r>
              <a:rPr lang="it-IT" sz="3600" dirty="0" smtClean="0"/>
              <a:t>(per contrastare l’ascesa dei socialisti)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85786" y="3786190"/>
            <a:ext cx="8001056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PPI</a:t>
            </a:r>
            <a:r>
              <a:rPr lang="it-IT" sz="3600" dirty="0" smtClean="0"/>
              <a:t> (Partito Popolare Italiano)</a:t>
            </a:r>
          </a:p>
          <a:p>
            <a:pPr lvl="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it-IT" sz="3600" dirty="0" smtClean="0"/>
              <a:t> Leader: don Luigi Sturzo</a:t>
            </a:r>
          </a:p>
          <a:p>
            <a:pPr lvl="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it-IT" sz="3600" dirty="0" smtClean="0"/>
              <a:t> E’ un partito cattolico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286512" y="5429264"/>
            <a:ext cx="2643238" cy="646331"/>
          </a:xfrm>
          <a:prstGeom prst="rect">
            <a:avLst/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it-IT" sz="3600" i="1" dirty="0" smtClean="0"/>
              <a:t>Non </a:t>
            </a:r>
            <a:r>
              <a:rPr lang="it-IT" sz="3600" i="1" dirty="0" err="1" smtClean="0"/>
              <a:t>expedit</a:t>
            </a:r>
            <a:endParaRPr lang="it-IT" sz="3600" i="1" dirty="0" smtClean="0"/>
          </a:p>
        </p:txBody>
      </p:sp>
      <p:sp>
        <p:nvSpPr>
          <p:cNvPr id="8" name="CasellaDiTesto 7"/>
          <p:cNvSpPr txBox="1"/>
          <p:nvPr/>
        </p:nvSpPr>
        <p:spPr>
          <a:xfrm>
            <a:off x="1571604" y="2071678"/>
            <a:ext cx="7286676" cy="1200329"/>
          </a:xfrm>
          <a:prstGeom prst="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it-IT" sz="3600" dirty="0" smtClean="0"/>
              <a:t> 1912, Giolitti, suffragio universale</a:t>
            </a:r>
          </a:p>
          <a:p>
            <a:pPr lvl="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it-IT" sz="3600" dirty="0" smtClean="0"/>
              <a:t> Liberalismo in crisi</a:t>
            </a:r>
          </a:p>
        </p:txBody>
      </p:sp>
      <p:cxnSp>
        <p:nvCxnSpPr>
          <p:cNvPr id="10" name="Forma 9"/>
          <p:cNvCxnSpPr>
            <a:endCxn id="8" idx="1"/>
          </p:cNvCxnSpPr>
          <p:nvPr/>
        </p:nvCxnSpPr>
        <p:spPr>
          <a:xfrm rot="16200000" flipH="1">
            <a:off x="878613" y="1978851"/>
            <a:ext cx="814479" cy="571504"/>
          </a:xfrm>
          <a:prstGeom prst="bentConnector2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1" name="Picture 6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3643314"/>
            <a:ext cx="947744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500034" y="357163"/>
          <a:ext cx="7786743" cy="6029630"/>
        </p:xfrm>
        <a:graphic>
          <a:graphicData uri="http://schemas.openxmlformats.org/drawingml/2006/table">
            <a:tbl>
              <a:tblPr/>
              <a:tblGrid>
                <a:gridCol w="4643470"/>
                <a:gridCol w="1714512"/>
                <a:gridCol w="1428761"/>
              </a:tblGrid>
              <a:tr h="161789">
                <a:tc>
                  <a:txBody>
                    <a:bodyPr/>
                    <a:lstStyle/>
                    <a:p>
                      <a:pPr algn="just"/>
                      <a:r>
                        <a:rPr lang="it-IT" sz="2000" b="1" dirty="0" smtClean="0"/>
                        <a:t>Partiti (elezioni 1919)</a:t>
                      </a:r>
                      <a:endParaRPr lang="it-IT" sz="2000" dirty="0"/>
                    </a:p>
                  </a:txBody>
                  <a:tcPr marL="2842" marR="2842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/>
                        <a:t>Voti</a:t>
                      </a:r>
                      <a:endParaRPr lang="it-IT" sz="2000" dirty="0"/>
                    </a:p>
                  </a:txBody>
                  <a:tcPr marL="2842" marR="2842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/>
                        <a:t>Seggi</a:t>
                      </a:r>
                      <a:endParaRPr lang="it-IT" sz="2000"/>
                    </a:p>
                  </a:txBody>
                  <a:tcPr marL="2842" marR="2842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125">
                <a:tc>
                  <a:txBody>
                    <a:bodyPr/>
                    <a:lstStyle/>
                    <a:p>
                      <a:pPr algn="just"/>
                      <a:r>
                        <a:rPr lang="it-IT" sz="2000" dirty="0"/>
                        <a:t>Partito Socialista Italiano</a:t>
                      </a:r>
                    </a:p>
                  </a:txBody>
                  <a:tcPr marL="2842" marR="2842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1.834.792</a:t>
                      </a:r>
                    </a:p>
                  </a:txBody>
                  <a:tcPr marL="2842" marR="2842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/>
                        <a:t>156</a:t>
                      </a:r>
                    </a:p>
                  </a:txBody>
                  <a:tcPr marL="2842" marR="2842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125">
                <a:tc>
                  <a:txBody>
                    <a:bodyPr/>
                    <a:lstStyle/>
                    <a:p>
                      <a:pPr algn="just"/>
                      <a:r>
                        <a:rPr lang="it-IT" sz="2000" dirty="0"/>
                        <a:t>Partito Popolare Italiano</a:t>
                      </a:r>
                    </a:p>
                  </a:txBody>
                  <a:tcPr marL="2842" marR="2842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1.167.354</a:t>
                      </a:r>
                    </a:p>
                  </a:txBody>
                  <a:tcPr marL="2842" marR="2842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/>
                        <a:t>100</a:t>
                      </a:r>
                    </a:p>
                  </a:txBody>
                  <a:tcPr marL="2842" marR="2842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752">
                <a:tc>
                  <a:txBody>
                    <a:bodyPr/>
                    <a:lstStyle/>
                    <a:p>
                      <a:pPr algn="just"/>
                      <a:r>
                        <a:rPr lang="it-IT" sz="2000" dirty="0"/>
                        <a:t>Liste di liberali, democratici e radicali</a:t>
                      </a:r>
                    </a:p>
                  </a:txBody>
                  <a:tcPr marL="2842" marR="2842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904.195</a:t>
                      </a:r>
                    </a:p>
                  </a:txBody>
                  <a:tcPr marL="2842" marR="2842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/>
                        <a:t>96</a:t>
                      </a:r>
                    </a:p>
                  </a:txBody>
                  <a:tcPr marL="2842" marR="2842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125">
                <a:tc>
                  <a:txBody>
                    <a:bodyPr/>
                    <a:lstStyle/>
                    <a:p>
                      <a:pPr algn="just"/>
                      <a:r>
                        <a:rPr lang="it-IT" sz="2000" dirty="0"/>
                        <a:t>Partito Democratico Sociale</a:t>
                      </a:r>
                    </a:p>
                  </a:txBody>
                  <a:tcPr marL="2842" marR="2842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632.310</a:t>
                      </a:r>
                    </a:p>
                  </a:txBody>
                  <a:tcPr marL="2842" marR="2842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60</a:t>
                      </a:r>
                    </a:p>
                  </a:txBody>
                  <a:tcPr marL="2842" marR="2842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12">
                <a:tc>
                  <a:txBody>
                    <a:bodyPr/>
                    <a:lstStyle/>
                    <a:p>
                      <a:pPr algn="just"/>
                      <a:r>
                        <a:rPr lang="it-IT" sz="2000" dirty="0"/>
                        <a:t>Partito Liberale</a:t>
                      </a:r>
                    </a:p>
                  </a:txBody>
                  <a:tcPr marL="2842" marR="2842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490.384</a:t>
                      </a:r>
                    </a:p>
                  </a:txBody>
                  <a:tcPr marL="2842" marR="2842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41</a:t>
                      </a:r>
                    </a:p>
                  </a:txBody>
                  <a:tcPr marL="2842" marR="2842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125">
                <a:tc>
                  <a:txBody>
                    <a:bodyPr/>
                    <a:lstStyle/>
                    <a:p>
                      <a:pPr algn="just"/>
                      <a:r>
                        <a:rPr lang="it-IT" sz="2000" dirty="0"/>
                        <a:t>Partito dei Combattenti</a:t>
                      </a:r>
                    </a:p>
                  </a:txBody>
                  <a:tcPr marL="2842" marR="2842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232.923</a:t>
                      </a:r>
                    </a:p>
                  </a:txBody>
                  <a:tcPr marL="2842" marR="2842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20</a:t>
                      </a:r>
                    </a:p>
                  </a:txBody>
                  <a:tcPr marL="2842" marR="2842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439">
                <a:tc>
                  <a:txBody>
                    <a:bodyPr/>
                    <a:lstStyle/>
                    <a:p>
                      <a:pPr algn="just"/>
                      <a:r>
                        <a:rPr lang="it-IT" sz="2000" dirty="0"/>
                        <a:t>Partito Repubblicano Italiano</a:t>
                      </a:r>
                    </a:p>
                  </a:txBody>
                  <a:tcPr marL="2842" marR="2842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53.197</a:t>
                      </a:r>
                    </a:p>
                  </a:txBody>
                  <a:tcPr marL="2842" marR="2842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9</a:t>
                      </a:r>
                    </a:p>
                  </a:txBody>
                  <a:tcPr marL="2842" marR="2842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12">
                <a:tc>
                  <a:txBody>
                    <a:bodyPr/>
                    <a:lstStyle/>
                    <a:p>
                      <a:pPr algn="just"/>
                      <a:r>
                        <a:rPr lang="it-IT" sz="2000" dirty="0"/>
                        <a:t>Partito Radicale</a:t>
                      </a:r>
                    </a:p>
                  </a:txBody>
                  <a:tcPr marL="2842" marR="2842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110.697</a:t>
                      </a:r>
                    </a:p>
                  </a:txBody>
                  <a:tcPr marL="2842" marR="2842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12</a:t>
                      </a:r>
                    </a:p>
                  </a:txBody>
                  <a:tcPr marL="2842" marR="2842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125">
                <a:tc>
                  <a:txBody>
                    <a:bodyPr/>
                    <a:lstStyle/>
                    <a:p>
                      <a:pPr algn="just"/>
                      <a:r>
                        <a:rPr lang="it-IT" sz="2000"/>
                        <a:t>Partito Economico</a:t>
                      </a:r>
                    </a:p>
                  </a:txBody>
                  <a:tcPr marL="2842" marR="2842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87.450</a:t>
                      </a:r>
                    </a:p>
                  </a:txBody>
                  <a:tcPr marL="2842" marR="2842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7</a:t>
                      </a:r>
                    </a:p>
                  </a:txBody>
                  <a:tcPr marL="2842" marR="2842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439">
                <a:tc>
                  <a:txBody>
                    <a:bodyPr/>
                    <a:lstStyle/>
                    <a:p>
                      <a:pPr algn="just"/>
                      <a:r>
                        <a:rPr lang="it-IT" sz="2000"/>
                        <a:t>Partito Socialista Riformista Italiano</a:t>
                      </a:r>
                    </a:p>
                  </a:txBody>
                  <a:tcPr marL="2842" marR="2842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82.172</a:t>
                      </a:r>
                    </a:p>
                  </a:txBody>
                  <a:tcPr marL="2842" marR="2842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6</a:t>
                      </a:r>
                    </a:p>
                  </a:txBody>
                  <a:tcPr marL="2842" marR="2842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439">
                <a:tc>
                  <a:txBody>
                    <a:bodyPr/>
                    <a:lstStyle/>
                    <a:p>
                      <a:pPr algn="just"/>
                      <a:r>
                        <a:rPr lang="it-IT" sz="2000"/>
                        <a:t>Partito Socialista Indipendente</a:t>
                      </a:r>
                    </a:p>
                  </a:txBody>
                  <a:tcPr marL="2842" marR="2842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33.938</a:t>
                      </a:r>
                    </a:p>
                  </a:txBody>
                  <a:tcPr marL="2842" marR="2842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1</a:t>
                      </a:r>
                    </a:p>
                  </a:txBody>
                  <a:tcPr marL="2842" marR="2842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12">
                <a:tc>
                  <a:txBody>
                    <a:bodyPr/>
                    <a:lstStyle/>
                    <a:p>
                      <a:pPr algn="just"/>
                      <a:r>
                        <a:rPr lang="it-IT" sz="2000" i="1"/>
                        <a:t>totale seggi</a:t>
                      </a:r>
                    </a:p>
                  </a:txBody>
                  <a:tcPr marL="2842" marR="2842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/>
                        <a:t> </a:t>
                      </a:r>
                    </a:p>
                  </a:txBody>
                  <a:tcPr marL="2842" marR="2842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508</a:t>
                      </a:r>
                    </a:p>
                  </a:txBody>
                  <a:tcPr marL="2842" marR="2842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14348" y="642918"/>
            <a:ext cx="8001056" cy="1446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it-IT" sz="3600" b="1" dirty="0" smtClean="0"/>
              <a:t>1919</a:t>
            </a:r>
            <a:r>
              <a:rPr lang="it-IT" sz="3600" dirty="0" smtClean="0"/>
              <a:t>: nascono i “</a:t>
            </a:r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 </a:t>
            </a:r>
            <a:r>
              <a:rPr lang="it-IT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COMBATTIMENTO</a:t>
            </a:r>
            <a:r>
              <a:rPr lang="it-IT" sz="3600" dirty="0" smtClean="0"/>
              <a:t>” di B. 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MUSSOLINI</a:t>
            </a:r>
          </a:p>
        </p:txBody>
      </p:sp>
      <p:pic>
        <p:nvPicPr>
          <p:cNvPr id="3481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428868"/>
            <a:ext cx="7366052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42910" y="642918"/>
            <a:ext cx="8001056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3600" b="1" dirty="0" smtClean="0"/>
              <a:t>PROGRAMMA </a:t>
            </a:r>
            <a:r>
              <a:rPr lang="it-IT" sz="3600" b="1" dirty="0" err="1" smtClean="0"/>
              <a:t>DI</a:t>
            </a:r>
            <a:r>
              <a:rPr lang="it-IT" sz="3600" b="1" dirty="0" smtClean="0"/>
              <a:t> SAN SEPOLCRO</a:t>
            </a:r>
          </a:p>
          <a:p>
            <a:pPr lvl="0" algn="ctr">
              <a:spcBef>
                <a:spcPct val="0"/>
              </a:spcBef>
              <a:defRPr/>
            </a:pPr>
            <a:r>
              <a:rPr lang="it-IT" sz="3600" i="1" dirty="0" smtClean="0"/>
              <a:t>Confuso, misto di socialismo e nazionalismo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42910" y="2857496"/>
            <a:ext cx="8001056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it-IT" sz="3600" dirty="0" smtClean="0"/>
              <a:t>A chi si rivolge? EX COMBATTENTI DELUSI, NAZIONALISTI, SCONTENTI</a:t>
            </a:r>
          </a:p>
        </p:txBody>
      </p:sp>
      <p:pic>
        <p:nvPicPr>
          <p:cNvPr id="512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357694"/>
            <a:ext cx="4429116" cy="2214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14348" y="1142984"/>
            <a:ext cx="8001056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4400" dirty="0" smtClean="0"/>
              <a:t>POCO SUCCESSO INIZIALE</a:t>
            </a:r>
          </a:p>
        </p:txBody>
      </p:sp>
      <p:pic>
        <p:nvPicPr>
          <p:cNvPr id="409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981199"/>
            <a:ext cx="4876800" cy="487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t="5842" b="140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/>
              <a:t>CRISI ECONOMICA E SOCIALE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18293" b="51163"/>
          <a:stretch>
            <a:fillRect/>
          </a:stretch>
        </p:blipFill>
        <p:spPr bwMode="auto">
          <a:xfrm>
            <a:off x="5500694" y="1571612"/>
            <a:ext cx="3190870" cy="1500198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714348" y="642918"/>
            <a:ext cx="8001056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BENITO MUSSOLINI </a:t>
            </a:r>
            <a:r>
              <a:rPr lang="it-IT" sz="3600" dirty="0" smtClean="0"/>
              <a:t>(1893-1945)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71472" y="2071678"/>
            <a:ext cx="80010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it-IT" sz="3600" dirty="0" smtClean="0"/>
              <a:t>Nasce a Predappio.</a:t>
            </a:r>
          </a:p>
          <a:p>
            <a:pPr lvl="0" algn="just">
              <a:spcBef>
                <a:spcPct val="0"/>
              </a:spcBef>
              <a:defRPr/>
            </a:pPr>
            <a:r>
              <a:rPr lang="it-IT" sz="3600" dirty="0" smtClean="0"/>
              <a:t>Indisciplinato e ribelle. </a:t>
            </a:r>
          </a:p>
          <a:p>
            <a:pPr lvl="0" algn="just">
              <a:spcBef>
                <a:spcPct val="0"/>
              </a:spcBef>
              <a:defRPr/>
            </a:pPr>
            <a:r>
              <a:rPr lang="it-IT" sz="3600" dirty="0" smtClean="0"/>
              <a:t>Si diploma nel 1901 ed emigra in Svizzera per evitare la leva.</a:t>
            </a:r>
          </a:p>
          <a:p>
            <a:pPr lvl="0" algn="just">
              <a:spcBef>
                <a:spcPct val="0"/>
              </a:spcBef>
              <a:defRPr/>
            </a:pPr>
            <a:r>
              <a:rPr lang="it-IT" sz="3600" dirty="0" smtClean="0"/>
              <a:t>Si avvicina alle posizioni del 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SOCIALISMO</a:t>
            </a:r>
            <a:r>
              <a:rPr lang="it-IT" sz="3600" dirty="0" smtClean="0"/>
              <a:t> (2 espulsioni dalla Svizzera, perché considerato un agitatore; poi gli scade il permesso di soggiorno)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14348" y="642918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it-IT" sz="3600" dirty="0" smtClean="0"/>
              <a:t>Torna in Italia:</a:t>
            </a:r>
          </a:p>
          <a:p>
            <a:pPr lvl="0" algn="just">
              <a:spcBef>
                <a:spcPct val="0"/>
              </a:spcBef>
              <a:buFontTx/>
              <a:buChar char="-"/>
              <a:defRPr/>
            </a:pPr>
            <a:r>
              <a:rPr lang="it-IT" sz="3600" dirty="0" smtClean="0"/>
              <a:t> Leva militare</a:t>
            </a:r>
          </a:p>
          <a:p>
            <a:pPr lvl="0" algn="just">
              <a:spcBef>
                <a:spcPct val="0"/>
              </a:spcBef>
              <a:buFontTx/>
              <a:buChar char="-"/>
              <a:defRPr/>
            </a:pPr>
            <a:r>
              <a:rPr lang="it-IT" sz="3600" dirty="0" smtClean="0"/>
              <a:t> Maestro elementare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14348" y="2643182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it-IT" sz="3600" dirty="0" smtClean="0"/>
              <a:t>Due arresti: cerca di </a:t>
            </a:r>
            <a:r>
              <a:rPr lang="it-IT" sz="3600" b="1" dirty="0" smtClean="0"/>
              <a:t>spingere gli operai alla rivoluzione sociale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42910" y="5214950"/>
            <a:ext cx="8001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it-IT" sz="3600" dirty="0" smtClean="0"/>
              <a:t>Dal 1912 è direttore dell’ “</a:t>
            </a:r>
            <a:r>
              <a:rPr lang="it-IT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AVANTI</a:t>
            </a:r>
            <a:r>
              <a:rPr lang="it-IT" sz="3600" dirty="0" smtClean="0"/>
              <a:t>”, giornale socialista </a:t>
            </a:r>
          </a:p>
        </p:txBody>
      </p:sp>
      <p:pic>
        <p:nvPicPr>
          <p:cNvPr id="205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4000" r="4999" b="73750"/>
          <a:stretch>
            <a:fillRect/>
          </a:stretch>
        </p:blipFill>
        <p:spPr bwMode="auto">
          <a:xfrm>
            <a:off x="1357290" y="4000504"/>
            <a:ext cx="6500858" cy="1000132"/>
          </a:xfrm>
          <a:prstGeom prst="rect">
            <a:avLst/>
          </a:prstGeom>
          <a:noFill/>
        </p:spPr>
      </p:pic>
      <p:pic>
        <p:nvPicPr>
          <p:cNvPr id="2052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14290"/>
            <a:ext cx="1619250" cy="2324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42910" y="1357298"/>
            <a:ext cx="800105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it-IT" sz="3600" dirty="0" smtClean="0"/>
              <a:t>Da neutralista diventa </a:t>
            </a:r>
            <a:r>
              <a:rPr lang="it-IT" sz="4000" b="1" dirty="0" smtClean="0"/>
              <a:t>INTERVENTISTA</a:t>
            </a:r>
            <a:r>
              <a:rPr lang="it-IT" sz="3600" dirty="0" smtClean="0"/>
              <a:t>, sempre più radicale</a:t>
            </a:r>
          </a:p>
          <a:p>
            <a:pPr lvl="0" algn="just">
              <a:spcBef>
                <a:spcPct val="0"/>
              </a:spcBef>
              <a:buFontTx/>
              <a:buChar char="-"/>
              <a:defRPr/>
            </a:pPr>
            <a:r>
              <a:rPr lang="it-IT" sz="3600" dirty="0" smtClean="0"/>
              <a:t> </a:t>
            </a:r>
            <a:r>
              <a:rPr lang="it-IT" sz="3600" b="1" dirty="0" smtClean="0"/>
              <a:t>Espulso dal PSI</a:t>
            </a:r>
          </a:p>
          <a:p>
            <a:pPr lvl="0" algn="just">
              <a:spcBef>
                <a:spcPct val="0"/>
              </a:spcBef>
              <a:buFontTx/>
              <a:buChar char="-"/>
              <a:defRPr/>
            </a:pPr>
            <a:r>
              <a:rPr lang="it-IT" sz="3600" dirty="0" smtClean="0"/>
              <a:t> Fonda un giornale “</a:t>
            </a:r>
            <a:r>
              <a:rPr lang="it-IT" sz="3600" b="1" dirty="0" smtClean="0"/>
              <a:t>IL POPOLO </a:t>
            </a:r>
            <a:r>
              <a:rPr lang="it-IT" sz="3600" b="1" dirty="0" err="1" smtClean="0"/>
              <a:t>D’ITALIA</a:t>
            </a:r>
            <a:r>
              <a:rPr lang="it-IT" sz="3600" dirty="0" smtClean="0"/>
              <a:t>”</a:t>
            </a:r>
          </a:p>
        </p:txBody>
      </p:sp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b="88000"/>
          <a:stretch>
            <a:fillRect/>
          </a:stretch>
        </p:blipFill>
        <p:spPr bwMode="auto">
          <a:xfrm>
            <a:off x="1142976" y="4214818"/>
            <a:ext cx="6819900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14348" y="928670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it-IT" sz="3600" dirty="0" smtClean="0"/>
              <a:t>Partecipa alla </a:t>
            </a:r>
            <a:r>
              <a:rPr lang="it-IT" sz="3600" b="1" dirty="0" smtClean="0"/>
              <a:t>Grande guerra</a:t>
            </a:r>
          </a:p>
          <a:p>
            <a:pPr lvl="0" algn="just">
              <a:spcBef>
                <a:spcPct val="0"/>
              </a:spcBef>
              <a:defRPr/>
            </a:pPr>
            <a:r>
              <a:rPr lang="it-IT" sz="3600" dirty="0" smtClean="0"/>
              <a:t>- Riporta ferite di guerra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71472" y="5000636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it-IT" sz="3600" dirty="0" smtClean="0"/>
              <a:t>1919: fonda i </a:t>
            </a:r>
            <a:r>
              <a:rPr lang="it-IT" sz="3600" b="1" dirty="0" smtClean="0"/>
              <a:t>FASCI </a:t>
            </a:r>
            <a:r>
              <a:rPr lang="it-IT" sz="3600" b="1" dirty="0" err="1" smtClean="0"/>
              <a:t>DI</a:t>
            </a:r>
            <a:r>
              <a:rPr lang="it-IT" sz="3600" b="1" dirty="0" smtClean="0"/>
              <a:t> COMBATTIMENTO</a:t>
            </a:r>
          </a:p>
        </p:txBody>
      </p:sp>
      <p:sp>
        <p:nvSpPr>
          <p:cNvPr id="6" name="Rettangolo 5"/>
          <p:cNvSpPr/>
          <p:nvPr/>
        </p:nvSpPr>
        <p:spPr>
          <a:xfrm>
            <a:off x="428596" y="2357430"/>
            <a:ext cx="8358246" cy="1815882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it-IT" sz="2800" dirty="0" smtClean="0"/>
              <a:t>“La carne era lacerata; le ossa rotte. Il dolore era terribile, la sofferenza indescrivibile […] Subii ventisette operazioni in un mese, tutte, tranne due, furono senza anestesia”</a:t>
            </a:r>
            <a:endParaRPr lang="it-IT" sz="2800" dirty="0"/>
          </a:p>
        </p:txBody>
      </p:sp>
      <p:pic>
        <p:nvPicPr>
          <p:cNvPr id="3686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t="3759" b="38160"/>
          <a:stretch>
            <a:fillRect/>
          </a:stretch>
        </p:blipFill>
        <p:spPr bwMode="auto">
          <a:xfrm>
            <a:off x="6715140" y="285728"/>
            <a:ext cx="1916095" cy="1872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2500306"/>
            <a:ext cx="7772400" cy="1470025"/>
          </a:xfrm>
        </p:spPr>
        <p:txBody>
          <a:bodyPr>
            <a:noAutofit/>
          </a:bodyPr>
          <a:lstStyle/>
          <a:p>
            <a:r>
              <a:rPr lang="it-IT" sz="6000" dirty="0" smtClean="0"/>
              <a:t>DEBITO PUBBLICO</a:t>
            </a:r>
            <a:br>
              <a:rPr lang="it-IT" sz="6000" dirty="0" smtClean="0"/>
            </a:br>
            <a:r>
              <a:rPr lang="it-IT" sz="6000" dirty="0" smtClean="0"/>
              <a:t>INFLAZIONE</a:t>
            </a:r>
            <a:br>
              <a:rPr lang="it-IT" sz="6000" dirty="0" smtClean="0"/>
            </a:br>
            <a:r>
              <a:rPr lang="it-IT" sz="6000" dirty="0" smtClean="0"/>
              <a:t>RICOSTRUZIONE</a:t>
            </a:r>
            <a:br>
              <a:rPr lang="it-IT" sz="6000" dirty="0" smtClean="0"/>
            </a:br>
            <a:r>
              <a:rPr lang="it-IT" sz="6000" dirty="0" smtClean="0"/>
              <a:t>DISOCCUPAZIONE</a:t>
            </a:r>
            <a:endParaRPr lang="it-IT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857488" y="1142984"/>
            <a:ext cx="5886464" cy="147002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dirty="0" smtClean="0"/>
              <a:t>VITTORIA “MUTILATA”</a:t>
            </a:r>
            <a:endParaRPr lang="it-IT" dirty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785786" y="357187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71472" y="3929066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it-IT" sz="3600" dirty="0" smtClean="0"/>
              <a:t>L’Italia </a:t>
            </a:r>
            <a:r>
              <a:rPr lang="it-IT" sz="3600" dirty="0"/>
              <a:t>ha </a:t>
            </a:r>
            <a:r>
              <a:rPr lang="it-IT" sz="3600" dirty="0" err="1"/>
              <a:t>vinto…</a:t>
            </a:r>
            <a:r>
              <a:rPr lang="it-IT" sz="3600" dirty="0"/>
              <a:t> ma non ha ottenuto ciò che le era stato promesso nel Patto di </a:t>
            </a:r>
            <a:r>
              <a:rPr lang="it-IT" sz="3600" dirty="0" smtClean="0"/>
              <a:t>Londra</a:t>
            </a:r>
            <a:endParaRPr lang="it-IT" sz="3600" dirty="0"/>
          </a:p>
        </p:txBody>
      </p:sp>
      <p:pic>
        <p:nvPicPr>
          <p:cNvPr id="6" name="Picture 4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2228865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47002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dirty="0" smtClean="0"/>
              <a:t>PER IL PRINCIPIO </a:t>
            </a:r>
            <a:r>
              <a:rPr lang="it-IT" dirty="0" err="1" smtClean="0"/>
              <a:t>DI</a:t>
            </a:r>
            <a:r>
              <a:rPr lang="it-IT" dirty="0" smtClean="0"/>
              <a:t> NAZIONALITA’</a:t>
            </a:r>
            <a:endParaRPr lang="it-IT" dirty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785786" y="357187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28662" y="428604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42910" y="2857496"/>
            <a:ext cx="80010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it-IT" sz="5400" b="1" dirty="0" smtClean="0">
                <a:solidFill>
                  <a:srgbClr val="008000"/>
                </a:solidFill>
              </a:rPr>
              <a:t>SÌ</a:t>
            </a:r>
            <a:r>
              <a:rPr lang="it-IT" sz="5400" dirty="0" smtClean="0"/>
              <a:t>: Trento e Trieste</a:t>
            </a:r>
          </a:p>
          <a:p>
            <a:pPr lvl="0" algn="just">
              <a:spcBef>
                <a:spcPct val="0"/>
              </a:spcBef>
              <a:defRPr/>
            </a:pPr>
            <a:r>
              <a:rPr lang="it-IT" sz="5400" b="1" dirty="0" smtClean="0">
                <a:solidFill>
                  <a:srgbClr val="FF0000"/>
                </a:solidFill>
              </a:rPr>
              <a:t>NO</a:t>
            </a:r>
            <a:r>
              <a:rPr lang="it-IT" sz="5400" dirty="0" smtClean="0"/>
              <a:t>: Dalmazia</a:t>
            </a:r>
          </a:p>
          <a:p>
            <a:pPr lvl="0" algn="r">
              <a:spcBef>
                <a:spcPct val="0"/>
              </a:spcBef>
              <a:defRPr/>
            </a:pPr>
            <a:r>
              <a:rPr lang="it-IT" sz="5400" dirty="0" smtClean="0"/>
              <a:t>Situazione di </a:t>
            </a:r>
            <a:r>
              <a:rPr lang="it-IT" sz="5400" b="1" dirty="0" smtClean="0"/>
              <a:t>FIUME</a:t>
            </a:r>
            <a:endParaRPr lang="it-IT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t="7897"/>
          <a:stretch>
            <a:fillRect/>
          </a:stretch>
        </p:blipFill>
        <p:spPr bwMode="auto">
          <a:xfrm>
            <a:off x="571472" y="357166"/>
            <a:ext cx="8215370" cy="6199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NEL 1919 </a:t>
            </a:r>
            <a:r>
              <a:rPr lang="it-IT" dirty="0" err="1" smtClean="0"/>
              <a:t>D’ANNUNZIO</a:t>
            </a:r>
            <a:r>
              <a:rPr lang="it-IT" dirty="0" smtClean="0"/>
              <a:t> FORMA UN ESERCITO </a:t>
            </a:r>
            <a:r>
              <a:rPr lang="it-IT" dirty="0" err="1" smtClean="0"/>
              <a:t>DI</a:t>
            </a:r>
            <a:r>
              <a:rPr lang="it-IT" dirty="0" smtClean="0"/>
              <a:t> 9000 “LEGIONARI” E </a:t>
            </a:r>
            <a:r>
              <a:rPr lang="it-IT" b="1" dirty="0" smtClean="0"/>
              <a:t>OCCUPA FIUME</a:t>
            </a:r>
            <a:endParaRPr lang="it-IT" b="1" dirty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785786" y="357187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28662" y="428604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024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428868"/>
            <a:ext cx="6286544" cy="4247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it-IT" sz="3200" dirty="0" smtClean="0">
                <a:hlinkClick r:id="rId2"/>
              </a:rPr>
              <a:t>https://www.youtube.com/watch?v=nZvM7GGi_v0&amp;t=84s</a:t>
            </a:r>
            <a:endParaRPr lang="it-IT" sz="3200" dirty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785786" y="357187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28662" y="428604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214546" y="3643314"/>
            <a:ext cx="6357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it-IT" sz="3600" dirty="0" smtClean="0"/>
              <a:t>Giolitti: 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TRATTATO </a:t>
            </a:r>
            <a:r>
              <a:rPr lang="it-IT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RAPALLO</a:t>
            </a:r>
          </a:p>
          <a:p>
            <a:pPr lvl="0" algn="just">
              <a:spcBef>
                <a:spcPct val="0"/>
              </a:spcBef>
              <a:defRPr/>
            </a:pPr>
            <a:r>
              <a:rPr lang="it-IT" sz="3600" dirty="0" smtClean="0"/>
              <a:t>- Fiume è una città libera; l’esercito italiano interviene cacciando </a:t>
            </a:r>
            <a:r>
              <a:rPr lang="it-IT" sz="3600" dirty="0" err="1" smtClean="0"/>
              <a:t>D’Annunzio</a:t>
            </a:r>
            <a:endParaRPr lang="it-IT" sz="3600" dirty="0"/>
          </a:p>
        </p:txBody>
      </p:sp>
      <p:pic>
        <p:nvPicPr>
          <p:cNvPr id="6" name="Picture 10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14752"/>
            <a:ext cx="1612925" cy="2188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r="110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00034" y="0"/>
            <a:ext cx="7772400" cy="1470025"/>
          </a:xfrm>
        </p:spPr>
        <p:txBody>
          <a:bodyPr>
            <a:normAutofit/>
          </a:bodyPr>
          <a:lstStyle/>
          <a:p>
            <a:r>
              <a:rPr lang="it-IT" dirty="0" smtClean="0"/>
              <a:t>I 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CONTADINI</a:t>
            </a:r>
            <a:r>
              <a:rPr lang="it-IT" dirty="0" smtClean="0"/>
              <a:t> VOGLIONO LE TERRE PROMESSE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478</Words>
  <Application>Microsoft Office PowerPoint</Application>
  <PresentationFormat>Presentazione su schermo (4:3)</PresentationFormat>
  <Paragraphs>97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Tema di Office</vt:lpstr>
      <vt:lpstr>L’ITALIA DOPO LA GRANDE GUERRA</vt:lpstr>
      <vt:lpstr>CRISI ECONOMICA E SOCIALE</vt:lpstr>
      <vt:lpstr>DEBITO PUBBLICO INFLAZIONE RICOSTRUZIONE DISOCCUPAZIONE</vt:lpstr>
      <vt:lpstr>VITTORIA “MUTILATA”</vt:lpstr>
      <vt:lpstr>PER IL PRINCIPIO DI NAZIONALITA’</vt:lpstr>
      <vt:lpstr>Diapositiva 6</vt:lpstr>
      <vt:lpstr>NEL 1919 D’ANNUNZIO FORMA UN ESERCITO DI 9000 “LEGIONARI” E OCCUPA FIUME</vt:lpstr>
      <vt:lpstr>https://www.youtube.com/watch?v=nZvM7GGi_v0&amp;t=84s</vt:lpstr>
      <vt:lpstr>I CONTADINI VOGLIONO LE TERRE PROMESSE</vt:lpstr>
      <vt:lpstr>OPERAI: IDEA DI “FARE COME IN RUSSIA”</vt:lpstr>
      <vt:lpstr>1919-20 BIENNIO ROSSO</vt:lpstr>
      <vt:lpstr>PANICO NELLA BORGHESIA, NELLE GRANDI FAMIGLIE CAPITALISTICHE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L’ITALIA DOPO LA GRANDE GUERRA</dc:title>
  <dc:creator>simone.dell@libero.it</dc:creator>
  <cp:lastModifiedBy>simone.dell@libero.it</cp:lastModifiedBy>
  <cp:revision>6</cp:revision>
  <dcterms:created xsi:type="dcterms:W3CDTF">2020-12-11T08:48:41Z</dcterms:created>
  <dcterms:modified xsi:type="dcterms:W3CDTF">2020-12-21T09:53:44Z</dcterms:modified>
</cp:coreProperties>
</file>